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1"/>
  </p:sldMasterIdLst>
  <p:sldIdLst>
    <p:sldId id="256" r:id="rId2"/>
    <p:sldId id="257" r:id="rId3"/>
    <p:sldId id="275" r:id="rId4"/>
    <p:sldId id="260" r:id="rId5"/>
    <p:sldId id="261" r:id="rId6"/>
    <p:sldId id="263" r:id="rId7"/>
    <p:sldId id="265" r:id="rId8"/>
    <p:sldId id="267" r:id="rId9"/>
    <p:sldId id="268" r:id="rId10"/>
    <p:sldId id="270" r:id="rId11"/>
    <p:sldId id="272" r:id="rId12"/>
    <p:sldId id="273"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1" autoAdjust="0"/>
    <p:restoredTop sz="94660"/>
  </p:normalViewPr>
  <p:slideViewPr>
    <p:cSldViewPr snapToGrid="0">
      <p:cViewPr varScale="1">
        <p:scale>
          <a:sx n="65" d="100"/>
          <a:sy n="65"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4276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24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58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433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76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86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31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9160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9780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659918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5078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457983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4606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1019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65992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34931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44334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91459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eams.microsoft.com/l/meetup-join/19%3ameeting_MTBkZDEwZDItYTZiNi00MWM3LWEwM2QtYjE1N2JiMmUxMDJl%40thread.v2/0?context=%7b%22Tid%22%3a%22ca24b0af-d8fb-4e62-9ead-8b37062261d0%22%2c%22Oid%22%3a%228d4eb4b9-7327-4a48-a220-fb141a995dca%22%7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LinkTrackAccess@soundtransit.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kcmetroraildivision.com/track-acc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kcmetroraildivision.com/track-acce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linktrackaccess@soundtransi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ROWTraining@soundtransi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FFD4-96F9-4A61-B9B6-2AD6F1492BF3}"/>
              </a:ext>
            </a:extLst>
          </p:cNvPr>
          <p:cNvSpPr>
            <a:spLocks noGrp="1"/>
          </p:cNvSpPr>
          <p:nvPr>
            <p:ph type="ctrTitle"/>
          </p:nvPr>
        </p:nvSpPr>
        <p:spPr/>
        <p:txBody>
          <a:bodyPr>
            <a:normAutofit/>
          </a:bodyPr>
          <a:lstStyle/>
          <a:p>
            <a:r>
              <a:rPr lang="en-US" sz="5000" dirty="0"/>
              <a:t>Track Access Procedures</a:t>
            </a:r>
          </a:p>
        </p:txBody>
      </p:sp>
      <p:sp>
        <p:nvSpPr>
          <p:cNvPr id="3" name="Subtitle 2">
            <a:extLst>
              <a:ext uri="{FF2B5EF4-FFF2-40B4-BE49-F238E27FC236}">
                <a16:creationId xmlns:a16="http://schemas.microsoft.com/office/drawing/2014/main" id="{088EAE74-8538-4255-A197-4D8A01FF546F}"/>
              </a:ext>
            </a:extLst>
          </p:cNvPr>
          <p:cNvSpPr>
            <a:spLocks noGrp="1"/>
          </p:cNvSpPr>
          <p:nvPr>
            <p:ph type="subTitle" idx="1"/>
          </p:nvPr>
        </p:nvSpPr>
        <p:spPr/>
        <p:txBody>
          <a:bodyPr>
            <a:normAutofit/>
          </a:bodyPr>
          <a:lstStyle/>
          <a:p>
            <a:pPr>
              <a:lnSpc>
                <a:spcPct val="90000"/>
              </a:lnSpc>
            </a:pPr>
            <a:endParaRPr lang="en-US"/>
          </a:p>
          <a:p>
            <a:pPr>
              <a:lnSpc>
                <a:spcPct val="90000"/>
              </a:lnSpc>
            </a:pPr>
            <a:r>
              <a:rPr lang="en-US"/>
              <a:t>Metro </a:t>
            </a:r>
            <a:r>
              <a:rPr lang="en-US" dirty="0"/>
              <a:t>Transit – Rail Division</a:t>
            </a:r>
          </a:p>
          <a:p>
            <a:pPr>
              <a:lnSpc>
                <a:spcPct val="90000"/>
              </a:lnSpc>
            </a:pPr>
            <a:endParaRPr lang="en-US" dirty="0"/>
          </a:p>
        </p:txBody>
      </p:sp>
    </p:spTree>
    <p:extLst>
      <p:ext uri="{BB962C8B-B14F-4D97-AF65-F5344CB8AC3E}">
        <p14:creationId xmlns:p14="http://schemas.microsoft.com/office/powerpoint/2010/main" val="2523450014"/>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947B-C161-4B14-B74C-29497D34A41A}"/>
              </a:ext>
            </a:extLst>
          </p:cNvPr>
          <p:cNvSpPr>
            <a:spLocks noGrp="1"/>
          </p:cNvSpPr>
          <p:nvPr>
            <p:ph type="title"/>
          </p:nvPr>
        </p:nvSpPr>
        <p:spPr>
          <a:xfrm>
            <a:off x="1776461" y="803564"/>
            <a:ext cx="8596668" cy="914400"/>
          </a:xfrm>
        </p:spPr>
        <p:txBody>
          <a:bodyPr>
            <a:normAutofit fontScale="90000"/>
          </a:bodyPr>
          <a:lstStyle/>
          <a:p>
            <a:br>
              <a:rPr lang="en-US" dirty="0"/>
            </a:br>
            <a:r>
              <a:rPr lang="en-US" sz="4900" dirty="0"/>
              <a:t>Let’s meet and talk about it…</a:t>
            </a:r>
          </a:p>
        </p:txBody>
      </p:sp>
      <p:sp>
        <p:nvSpPr>
          <p:cNvPr id="3" name="Content Placeholder 2">
            <a:extLst>
              <a:ext uri="{FF2B5EF4-FFF2-40B4-BE49-F238E27FC236}">
                <a16:creationId xmlns:a16="http://schemas.microsoft.com/office/drawing/2014/main" id="{393480B1-47C6-45CD-8135-31D53F4D5CA1}"/>
              </a:ext>
            </a:extLst>
          </p:cNvPr>
          <p:cNvSpPr>
            <a:spLocks noGrp="1"/>
          </p:cNvSpPr>
          <p:nvPr>
            <p:ph idx="1"/>
          </p:nvPr>
        </p:nvSpPr>
        <p:spPr>
          <a:xfrm>
            <a:off x="1129915" y="2669309"/>
            <a:ext cx="10055321" cy="3259197"/>
          </a:xfrm>
        </p:spPr>
        <p:txBody>
          <a:bodyPr>
            <a:normAutofit/>
          </a:bodyPr>
          <a:lstStyle/>
          <a:p>
            <a:pPr marL="0" indent="0" algn="ctr">
              <a:buNone/>
            </a:pPr>
            <a:r>
              <a:rPr lang="en-US" dirty="0"/>
              <a:t>Attend the Track Access Coordination meeting held virtually each Wednesday at 1PM to represent your permit request. At this meeting, representatives from King County Metro (KCM), Sound Transit (ST), and all other groups requesting permits meet to review the upcoming week’s work and address any questions or conflicts</a:t>
            </a:r>
            <a:r>
              <a:rPr lang="en-US" b="1" dirty="0"/>
              <a:t>.  </a:t>
            </a:r>
          </a:p>
          <a:p>
            <a:pPr marL="0" indent="0" algn="ctr">
              <a:buNone/>
            </a:pPr>
            <a:r>
              <a:rPr lang="en-US" b="1" dirty="0">
                <a:hlinkClick r:id="rId2"/>
              </a:rPr>
              <a:t>Join Microsoft Teams Meeting:</a:t>
            </a:r>
            <a:endParaRPr lang="en-US" b="1" dirty="0"/>
          </a:p>
          <a:p>
            <a:pPr marL="0" indent="0" algn="ctr">
              <a:buNone/>
            </a:pPr>
            <a:r>
              <a:rPr lang="en-US" dirty="0"/>
              <a:t>1 206-485-1387   United States, Seattle (Toll)</a:t>
            </a:r>
          </a:p>
          <a:p>
            <a:pPr marL="0" indent="0" algn="ctr">
              <a:buNone/>
            </a:pPr>
            <a:r>
              <a:rPr lang="en-US" dirty="0"/>
              <a:t>Conference ID: 887 969 077#</a:t>
            </a:r>
          </a:p>
          <a:p>
            <a:endParaRPr lang="en-US" dirty="0"/>
          </a:p>
        </p:txBody>
      </p:sp>
    </p:spTree>
    <p:extLst>
      <p:ext uri="{BB962C8B-B14F-4D97-AF65-F5344CB8AC3E}">
        <p14:creationId xmlns:p14="http://schemas.microsoft.com/office/powerpoint/2010/main" val="410921698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1027-D79C-45A2-BEF8-6523117A446E}"/>
              </a:ext>
            </a:extLst>
          </p:cNvPr>
          <p:cNvSpPr>
            <a:spLocks noGrp="1"/>
          </p:cNvSpPr>
          <p:nvPr>
            <p:ph type="title"/>
          </p:nvPr>
        </p:nvSpPr>
        <p:spPr/>
        <p:txBody>
          <a:bodyPr/>
          <a:lstStyle/>
          <a:p>
            <a:r>
              <a:rPr lang="en-US" dirty="0"/>
              <a:t>Receiving Your Approved Permit</a:t>
            </a:r>
          </a:p>
        </p:txBody>
      </p:sp>
      <p:sp>
        <p:nvSpPr>
          <p:cNvPr id="3" name="Content Placeholder 2">
            <a:extLst>
              <a:ext uri="{FF2B5EF4-FFF2-40B4-BE49-F238E27FC236}">
                <a16:creationId xmlns:a16="http://schemas.microsoft.com/office/drawing/2014/main" id="{9AAF016E-8D5F-41B3-B760-931BC27B114D}"/>
              </a:ext>
            </a:extLst>
          </p:cNvPr>
          <p:cNvSpPr>
            <a:spLocks noGrp="1"/>
          </p:cNvSpPr>
          <p:nvPr>
            <p:ph idx="1"/>
          </p:nvPr>
        </p:nvSpPr>
        <p:spPr/>
        <p:txBody>
          <a:bodyPr>
            <a:normAutofit fontScale="92500" lnSpcReduction="10000"/>
          </a:bodyPr>
          <a:lstStyle/>
          <a:p>
            <a:r>
              <a:rPr lang="en-US" dirty="0"/>
              <a:t>Approved permits are sent to the requestor as a PDF file before close of business on Friday. </a:t>
            </a:r>
          </a:p>
          <a:p>
            <a:endParaRPr lang="en-US" dirty="0"/>
          </a:p>
          <a:p>
            <a:r>
              <a:rPr lang="en-US" dirty="0"/>
              <a:t>Review your permit immediately for accuracy. If you find errors or omissions, contact Link Track Access </a:t>
            </a:r>
            <a:r>
              <a:rPr lang="en-US" sz="1900" dirty="0"/>
              <a:t>(</a:t>
            </a:r>
            <a:r>
              <a:rPr lang="en-US" sz="1900" u="sng" dirty="0">
                <a:solidFill>
                  <a:srgbClr val="0000FF"/>
                </a:solidFill>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LinkTrackAccess@soundtransit.org</a:t>
            </a:r>
            <a:r>
              <a:rPr lang="en-US" sz="1900" dirty="0"/>
              <a:t>) </a:t>
            </a:r>
            <a:r>
              <a:rPr lang="en-US" dirty="0"/>
              <a:t>as soon as possible.</a:t>
            </a:r>
          </a:p>
          <a:p>
            <a:endParaRPr lang="en-US" dirty="0"/>
          </a:p>
          <a:p>
            <a:r>
              <a:rPr lang="en-US" dirty="0"/>
              <a:t>As the permit holder, be sure you understand how to open and close the permit.  See next section “Using Your Permit” on the next page.</a:t>
            </a:r>
          </a:p>
          <a:p>
            <a:endParaRPr lang="en-US" dirty="0"/>
          </a:p>
        </p:txBody>
      </p:sp>
    </p:spTree>
    <p:extLst>
      <p:ext uri="{BB962C8B-B14F-4D97-AF65-F5344CB8AC3E}">
        <p14:creationId xmlns:p14="http://schemas.microsoft.com/office/powerpoint/2010/main" val="411485927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A696-FBBA-48DC-A286-FF3D2EF774EC}"/>
              </a:ext>
            </a:extLst>
          </p:cNvPr>
          <p:cNvSpPr>
            <a:spLocks noGrp="1"/>
          </p:cNvSpPr>
          <p:nvPr>
            <p:ph type="title"/>
          </p:nvPr>
        </p:nvSpPr>
        <p:spPr/>
        <p:txBody>
          <a:bodyPr/>
          <a:lstStyle/>
          <a:p>
            <a:r>
              <a:rPr lang="en-US" dirty="0"/>
              <a:t>Using Your Permit</a:t>
            </a:r>
          </a:p>
        </p:txBody>
      </p:sp>
      <p:sp>
        <p:nvSpPr>
          <p:cNvPr id="3" name="Content Placeholder 2">
            <a:extLst>
              <a:ext uri="{FF2B5EF4-FFF2-40B4-BE49-F238E27FC236}">
                <a16:creationId xmlns:a16="http://schemas.microsoft.com/office/drawing/2014/main" id="{A60B2557-EB1F-4FC2-8DEE-3320BE631B39}"/>
              </a:ext>
            </a:extLst>
          </p:cNvPr>
          <p:cNvSpPr>
            <a:spLocks noGrp="1"/>
          </p:cNvSpPr>
          <p:nvPr>
            <p:ph idx="1"/>
          </p:nvPr>
        </p:nvSpPr>
        <p:spPr/>
        <p:txBody>
          <a:bodyPr>
            <a:normAutofit fontScale="70000" lnSpcReduction="20000"/>
          </a:bodyPr>
          <a:lstStyle/>
          <a:p>
            <a:r>
              <a:rPr lang="en-US" sz="2600" dirty="0"/>
              <a:t>Coordinate with your support team (Employee in Charge/EIC or an Employee in Support/EIS), by contacting the KCM Link Authorization person noted on your permit (highlighted &amp; asterisked) in advance. </a:t>
            </a:r>
          </a:p>
          <a:p>
            <a:r>
              <a:rPr lang="en-US" sz="2600" dirty="0"/>
              <a:t>The Link Control Center (LCC) must be contacted to activate the permit before the work starts and to close out the permit when the work is complete. If your permit requires an EIC or EIS, that person will contact the LCC. If your permit doesn’t require an EIC or EIS, you will need to contact the LCC each day of the permit period before entering or leaving the worksite.  The LCC telephone number is noted at the top of the permit. </a:t>
            </a:r>
          </a:p>
          <a:p>
            <a:r>
              <a:rPr lang="en-US" sz="2600" dirty="0"/>
              <a:t>A paper copy of the approved work permit must be in the possession of the work party at the work site at all times.</a:t>
            </a:r>
          </a:p>
          <a:p>
            <a:r>
              <a:rPr lang="en-US" sz="2600" dirty="0"/>
              <a:t>Permitted work may be done only during the permitted time, location and within the restrictions of the permit. </a:t>
            </a:r>
          </a:p>
          <a:p>
            <a:endParaRPr lang="en-US" dirty="0"/>
          </a:p>
          <a:p>
            <a:endParaRPr lang="en-US" dirty="0"/>
          </a:p>
        </p:txBody>
      </p:sp>
    </p:spTree>
    <p:extLst>
      <p:ext uri="{BB962C8B-B14F-4D97-AF65-F5344CB8AC3E}">
        <p14:creationId xmlns:p14="http://schemas.microsoft.com/office/powerpoint/2010/main" val="741118876"/>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Contact Track Access Staff-contact information is listed on our webpage</a:t>
            </a:r>
          </a:p>
        </p:txBody>
      </p:sp>
    </p:spTree>
    <p:extLst>
      <p:ext uri="{BB962C8B-B14F-4D97-AF65-F5344CB8AC3E}">
        <p14:creationId xmlns:p14="http://schemas.microsoft.com/office/powerpoint/2010/main" val="8597004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7A21-CCD3-496E-BD35-FAE6DC4B19CA}"/>
              </a:ext>
            </a:extLst>
          </p:cNvPr>
          <p:cNvSpPr>
            <a:spLocks noGrp="1"/>
          </p:cNvSpPr>
          <p:nvPr>
            <p:ph type="title"/>
          </p:nvPr>
        </p:nvSpPr>
        <p:spPr/>
        <p:txBody>
          <a:bodyPr/>
          <a:lstStyle/>
          <a:p>
            <a:r>
              <a:rPr lang="en-US" dirty="0"/>
              <a:t>Purpose of this Presentation</a:t>
            </a:r>
          </a:p>
        </p:txBody>
      </p:sp>
      <p:sp>
        <p:nvSpPr>
          <p:cNvPr id="3" name="Content Placeholder 2">
            <a:extLst>
              <a:ext uri="{FF2B5EF4-FFF2-40B4-BE49-F238E27FC236}">
                <a16:creationId xmlns:a16="http://schemas.microsoft.com/office/drawing/2014/main" id="{293C4336-F31B-4620-AB8C-583E2D9683A7}"/>
              </a:ext>
            </a:extLst>
          </p:cNvPr>
          <p:cNvSpPr>
            <a:spLocks noGrp="1"/>
          </p:cNvSpPr>
          <p:nvPr>
            <p:ph idx="1"/>
          </p:nvPr>
        </p:nvSpPr>
        <p:spPr/>
        <p:txBody>
          <a:bodyPr>
            <a:normAutofit/>
          </a:bodyPr>
          <a:lstStyle/>
          <a:p>
            <a:r>
              <a:rPr lang="en-US" sz="2400" dirty="0"/>
              <a:t>This presentation will provide you with the information you need to submit permit requests required to access the Link Light Rail System Right of Way for Maintenance, Construction and Inspection purposes.</a:t>
            </a:r>
          </a:p>
          <a:p>
            <a:endParaRPr lang="en-US" sz="2000" dirty="0"/>
          </a:p>
          <a:p>
            <a:pPr marL="0" indent="0">
              <a:buNone/>
            </a:pPr>
            <a:r>
              <a:rPr lang="en-US" sz="2000" dirty="0"/>
              <a:t>(The Right of Way is defined as:  Right Of Way (ROW)-The area and property that extends 10 feet from the nearest rail and/or property that is dedicated to Light Rail operations.)</a:t>
            </a:r>
          </a:p>
        </p:txBody>
      </p:sp>
    </p:spTree>
    <p:extLst>
      <p:ext uri="{BB962C8B-B14F-4D97-AF65-F5344CB8AC3E}">
        <p14:creationId xmlns:p14="http://schemas.microsoft.com/office/powerpoint/2010/main" val="2822358657"/>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998" y="905933"/>
            <a:ext cx="10170002" cy="1320800"/>
          </a:xfrm>
        </p:spPr>
        <p:txBody>
          <a:bodyPr/>
          <a:lstStyle/>
          <a:p>
            <a:r>
              <a:rPr lang="en-US" dirty="0"/>
              <a:t>Why a Track Access Permit is Required</a:t>
            </a:r>
          </a:p>
        </p:txBody>
      </p:sp>
      <p:sp>
        <p:nvSpPr>
          <p:cNvPr id="3" name="Content Placeholder 2"/>
          <p:cNvSpPr>
            <a:spLocks noGrp="1"/>
          </p:cNvSpPr>
          <p:nvPr>
            <p:ph idx="1"/>
          </p:nvPr>
        </p:nvSpPr>
        <p:spPr/>
        <p:txBody>
          <a:bodyPr>
            <a:normAutofit/>
          </a:bodyPr>
          <a:lstStyle/>
          <a:p>
            <a:r>
              <a:rPr lang="en-US" sz="2000" dirty="0"/>
              <a:t>The goal of the Track Access Permit Process is to ensure safe working conditions for all work performed along the Right-of-Way, on any Link Controlled Property and in all Passenger Areas. </a:t>
            </a:r>
          </a:p>
          <a:p>
            <a:endParaRPr lang="en-US" sz="2000" dirty="0"/>
          </a:p>
          <a:p>
            <a:r>
              <a:rPr lang="en-US" sz="2000" dirty="0"/>
              <a:t>When activated by the Link Control Center (LCC), permits authorize your presence on these properties and inform our Train Operators of your whereabouts and activities. These actions, and your own compliance, keep you safe.</a:t>
            </a:r>
          </a:p>
          <a:p>
            <a:endParaRPr lang="en-US" dirty="0"/>
          </a:p>
        </p:txBody>
      </p:sp>
    </p:spTree>
    <p:extLst>
      <p:ext uri="{BB962C8B-B14F-4D97-AF65-F5344CB8AC3E}">
        <p14:creationId xmlns:p14="http://schemas.microsoft.com/office/powerpoint/2010/main" val="14159716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9917-EB76-46EB-9B8E-0AF3734C0FD8}"/>
              </a:ext>
            </a:extLst>
          </p:cNvPr>
          <p:cNvSpPr>
            <a:spLocks noGrp="1"/>
          </p:cNvSpPr>
          <p:nvPr>
            <p:ph type="title"/>
          </p:nvPr>
        </p:nvSpPr>
        <p:spPr/>
        <p:txBody>
          <a:bodyPr/>
          <a:lstStyle/>
          <a:p>
            <a:r>
              <a:rPr lang="en-US" dirty="0"/>
              <a:t>Keys to Success</a:t>
            </a:r>
          </a:p>
        </p:txBody>
      </p:sp>
      <p:sp>
        <p:nvSpPr>
          <p:cNvPr id="3" name="Content Placeholder 2">
            <a:extLst>
              <a:ext uri="{FF2B5EF4-FFF2-40B4-BE49-F238E27FC236}">
                <a16:creationId xmlns:a16="http://schemas.microsoft.com/office/drawing/2014/main" id="{A7E0A0C9-11D0-42D7-951D-72CDBCC1DD13}"/>
              </a:ext>
            </a:extLst>
          </p:cNvPr>
          <p:cNvSpPr>
            <a:spLocks noGrp="1"/>
          </p:cNvSpPr>
          <p:nvPr>
            <p:ph idx="1"/>
          </p:nvPr>
        </p:nvSpPr>
        <p:spPr/>
        <p:txBody>
          <a:bodyPr/>
          <a:lstStyle/>
          <a:p>
            <a:r>
              <a:rPr lang="en-US" sz="2400" dirty="0"/>
              <a:t>In order for your request to flow smoothly through the system you should ensure that you have: </a:t>
            </a:r>
          </a:p>
          <a:p>
            <a:pPr lvl="1"/>
            <a:r>
              <a:rPr lang="en-US" sz="2000" dirty="0"/>
              <a:t>a clear understanding of what your work involves</a:t>
            </a:r>
          </a:p>
          <a:p>
            <a:pPr lvl="1"/>
            <a:r>
              <a:rPr lang="en-US" sz="2000" dirty="0"/>
              <a:t>a clear understanding of where your work is and the impacts</a:t>
            </a:r>
          </a:p>
          <a:p>
            <a:pPr lvl="1"/>
            <a:r>
              <a:rPr lang="en-US" sz="2000" dirty="0"/>
              <a:t>read and understand the Track Access SOP and instructions available at </a:t>
            </a:r>
            <a:r>
              <a:rPr lang="en-US" sz="2000" dirty="0">
                <a:hlinkClick r:id="rId2"/>
              </a:rPr>
              <a:t>https://www.kcmetroraildivision.com/track-access</a:t>
            </a:r>
            <a:endParaRPr lang="en-US" sz="2000" dirty="0"/>
          </a:p>
          <a:p>
            <a:pPr lvl="1"/>
            <a:r>
              <a:rPr lang="en-US" sz="2000" dirty="0"/>
              <a:t>work closely with your Sound Transit Project Manager and/or your King County representative when submitting your request. </a:t>
            </a:r>
          </a:p>
          <a:p>
            <a:pPr lvl="1"/>
            <a:endParaRPr lang="en-US" dirty="0"/>
          </a:p>
        </p:txBody>
      </p:sp>
    </p:spTree>
    <p:extLst>
      <p:ext uri="{BB962C8B-B14F-4D97-AF65-F5344CB8AC3E}">
        <p14:creationId xmlns:p14="http://schemas.microsoft.com/office/powerpoint/2010/main" val="273134833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1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10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D9F6-FCB1-4FF9-B4CF-006A2419E050}"/>
              </a:ext>
            </a:extLst>
          </p:cNvPr>
          <p:cNvSpPr>
            <a:spLocks noGrp="1"/>
          </p:cNvSpPr>
          <p:nvPr>
            <p:ph type="title"/>
          </p:nvPr>
        </p:nvSpPr>
        <p:spPr/>
        <p:txBody>
          <a:bodyPr/>
          <a:lstStyle/>
          <a:p>
            <a:r>
              <a:rPr lang="en-US" dirty="0"/>
              <a:t>Details Matter</a:t>
            </a:r>
          </a:p>
        </p:txBody>
      </p:sp>
      <p:sp>
        <p:nvSpPr>
          <p:cNvPr id="3" name="Content Placeholder 2">
            <a:extLst>
              <a:ext uri="{FF2B5EF4-FFF2-40B4-BE49-F238E27FC236}">
                <a16:creationId xmlns:a16="http://schemas.microsoft.com/office/drawing/2014/main" id="{D18B1DFD-CE85-44F4-BF68-E4E486C7FD30}"/>
              </a:ext>
            </a:extLst>
          </p:cNvPr>
          <p:cNvSpPr>
            <a:spLocks noGrp="1"/>
          </p:cNvSpPr>
          <p:nvPr>
            <p:ph idx="1"/>
          </p:nvPr>
        </p:nvSpPr>
        <p:spPr/>
        <p:txBody>
          <a:bodyPr>
            <a:normAutofit/>
          </a:bodyPr>
          <a:lstStyle/>
          <a:p>
            <a:r>
              <a:rPr lang="en-US" sz="2000" dirty="0"/>
              <a:t>Your Track Access request form must be completed to the best of your ability and contain all the relevant information requested.  Without that information, your request could be rejected. </a:t>
            </a:r>
          </a:p>
          <a:p>
            <a:r>
              <a:rPr lang="en-US" sz="2000" dirty="0"/>
              <a:t>If you are unsure about what is needed contact your agency representative for clarification and direction.  Detailed work plans help Rail Staff understand support needs, including safety measures required.  Clear information is critical to a successful application.   </a:t>
            </a:r>
          </a:p>
          <a:p>
            <a:r>
              <a:rPr lang="en-US" sz="2000" dirty="0"/>
              <a:t>Vague or generalized requests can be delayed or rejected due to lack of detail; be as specific as possible.</a:t>
            </a:r>
          </a:p>
          <a:p>
            <a:endParaRPr lang="en-US" dirty="0"/>
          </a:p>
        </p:txBody>
      </p:sp>
    </p:spTree>
    <p:extLst>
      <p:ext uri="{BB962C8B-B14F-4D97-AF65-F5344CB8AC3E}">
        <p14:creationId xmlns:p14="http://schemas.microsoft.com/office/powerpoint/2010/main" val="408897953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4D28-2DF5-42F7-8129-B9DDBD85DDD2}"/>
              </a:ext>
            </a:extLst>
          </p:cNvPr>
          <p:cNvSpPr>
            <a:spLocks noGrp="1"/>
          </p:cNvSpPr>
          <p:nvPr>
            <p:ph type="title"/>
          </p:nvPr>
        </p:nvSpPr>
        <p:spPr/>
        <p:txBody>
          <a:bodyPr>
            <a:normAutofit/>
          </a:bodyPr>
          <a:lstStyle/>
          <a:p>
            <a:r>
              <a:rPr lang="en-US" dirty="0"/>
              <a:t>We Want You to Succeed and be Safe</a:t>
            </a:r>
          </a:p>
        </p:txBody>
      </p:sp>
      <p:sp>
        <p:nvSpPr>
          <p:cNvPr id="3" name="Content Placeholder 2">
            <a:extLst>
              <a:ext uri="{FF2B5EF4-FFF2-40B4-BE49-F238E27FC236}">
                <a16:creationId xmlns:a16="http://schemas.microsoft.com/office/drawing/2014/main" id="{575D4F53-2A8F-4A82-AEC5-F5D3F453BBF1}"/>
              </a:ext>
            </a:extLst>
          </p:cNvPr>
          <p:cNvSpPr>
            <a:spLocks noGrp="1"/>
          </p:cNvSpPr>
          <p:nvPr>
            <p:ph idx="1"/>
          </p:nvPr>
        </p:nvSpPr>
        <p:spPr/>
        <p:txBody>
          <a:bodyPr>
            <a:normAutofit/>
          </a:bodyPr>
          <a:lstStyle/>
          <a:p>
            <a:r>
              <a:rPr lang="en-US" sz="2000" dirty="0"/>
              <a:t>The Track Access Team will process your request in a timely and efficient manner, however, that requires you to clearly communicate your needs in an accurate and detailed manner.   It can’t be stressed enough how important clear communications are to ensure a successful application. </a:t>
            </a:r>
          </a:p>
          <a:p>
            <a:r>
              <a:rPr lang="en-US" sz="2000" dirty="0"/>
              <a:t>Our goal is to ensure your work is completed as quickly and efficiently as possible while ensuring that there are safe working conditions for everyone involved in the work and the safety of the public.   </a:t>
            </a:r>
          </a:p>
          <a:p>
            <a:r>
              <a:rPr lang="en-US" sz="2000" i="1" dirty="0"/>
              <a:t>Next up – how to submit a great request</a:t>
            </a:r>
          </a:p>
        </p:txBody>
      </p:sp>
    </p:spTree>
    <p:extLst>
      <p:ext uri="{BB962C8B-B14F-4D97-AF65-F5344CB8AC3E}">
        <p14:creationId xmlns:p14="http://schemas.microsoft.com/office/powerpoint/2010/main" val="305733152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654D28-2DF5-42F7-8129-B9DDBD85DDD2}"/>
              </a:ext>
            </a:extLst>
          </p:cNvPr>
          <p:cNvSpPr>
            <a:spLocks noGrp="1"/>
          </p:cNvSpPr>
          <p:nvPr>
            <p:ph type="title"/>
          </p:nvPr>
        </p:nvSpPr>
        <p:spPr>
          <a:xfrm>
            <a:off x="1295402" y="982132"/>
            <a:ext cx="9753598" cy="1303867"/>
          </a:xfrm>
        </p:spPr>
        <p:txBody>
          <a:bodyPr>
            <a:normAutofit/>
          </a:bodyPr>
          <a:lstStyle/>
          <a:p>
            <a:r>
              <a:rPr lang="en-US" dirty="0"/>
              <a:t>Submitting a Permit Request</a:t>
            </a:r>
          </a:p>
        </p:txBody>
      </p:sp>
      <p:sp>
        <p:nvSpPr>
          <p:cNvPr id="7" name="Content Placeholder 2">
            <a:extLst>
              <a:ext uri="{FF2B5EF4-FFF2-40B4-BE49-F238E27FC236}">
                <a16:creationId xmlns:a16="http://schemas.microsoft.com/office/drawing/2014/main" id="{F2E7544E-866A-4FDE-95C8-DC921F148693}"/>
              </a:ext>
            </a:extLst>
          </p:cNvPr>
          <p:cNvSpPr>
            <a:spLocks noGrp="1"/>
          </p:cNvSpPr>
          <p:nvPr>
            <p:ph idx="1"/>
          </p:nvPr>
        </p:nvSpPr>
        <p:spPr>
          <a:xfrm>
            <a:off x="1295401" y="2451100"/>
            <a:ext cx="9601196" cy="3670300"/>
          </a:xfrm>
        </p:spPr>
        <p:txBody>
          <a:bodyPr>
            <a:noAutofit/>
          </a:bodyPr>
          <a:lstStyle/>
          <a:p>
            <a:pPr marL="514350" indent="-514350">
              <a:spcBef>
                <a:spcPts val="0"/>
              </a:spcBef>
              <a:spcAft>
                <a:spcPts val="0"/>
              </a:spcAft>
              <a:buClrTx/>
              <a:buFont typeface="+mj-lt"/>
              <a:buAutoNum type="arabicPeriod"/>
            </a:pPr>
            <a:r>
              <a:rPr lang="en-US" sz="2000" dirty="0"/>
              <a:t>To submit a permit request, visit the Track Access webpage at </a:t>
            </a:r>
            <a:r>
              <a:rPr lang="en-US" sz="1800" u="sng" dirty="0">
                <a:hlinkClick r:id="rId2"/>
              </a:rPr>
              <a:t>www.kcmetroraildivision.com/track-access</a:t>
            </a:r>
            <a:endParaRPr lang="en-US" sz="1800" dirty="0"/>
          </a:p>
          <a:p>
            <a:pPr marL="514350" lvl="0" indent="-514350">
              <a:spcBef>
                <a:spcPts val="0"/>
              </a:spcBef>
              <a:spcAft>
                <a:spcPts val="0"/>
              </a:spcAft>
              <a:buClrTx/>
              <a:buFont typeface="+mj-lt"/>
              <a:buAutoNum type="arabicPeriod"/>
            </a:pPr>
            <a:r>
              <a:rPr lang="en-US" sz="2000" dirty="0"/>
              <a:t>Deadline to submit completed request forms is Monday at 8 am for the Permit Week that begins two weeks later. (Permit Weeks begin each Monday morning at 0001 and end the following Sunday at 2359.) </a:t>
            </a:r>
          </a:p>
          <a:p>
            <a:pPr marL="514350" lvl="0" indent="-514350">
              <a:spcBef>
                <a:spcPts val="0"/>
              </a:spcBef>
              <a:spcAft>
                <a:spcPts val="0"/>
              </a:spcAft>
              <a:buClrTx/>
              <a:buFont typeface="+mj-lt"/>
              <a:buAutoNum type="arabicPeriod"/>
            </a:pPr>
            <a:r>
              <a:rPr lang="en-US" sz="2000" dirty="0"/>
              <a:t>Please specify if your project involves any of the following:</a:t>
            </a:r>
          </a:p>
          <a:p>
            <a:pPr lvl="1">
              <a:spcBef>
                <a:spcPts val="0"/>
              </a:spcBef>
              <a:spcAft>
                <a:spcPts val="0"/>
              </a:spcAft>
            </a:pPr>
            <a:r>
              <a:rPr lang="en-US" dirty="0"/>
              <a:t>impact to operating systems, </a:t>
            </a:r>
          </a:p>
          <a:p>
            <a:pPr lvl="1">
              <a:spcBef>
                <a:spcPts val="0"/>
              </a:spcBef>
              <a:spcAft>
                <a:spcPts val="0"/>
              </a:spcAft>
            </a:pPr>
            <a:r>
              <a:rPr lang="en-US" dirty="0"/>
              <a:t>access to the trackway, </a:t>
            </a:r>
          </a:p>
          <a:p>
            <a:pPr lvl="1">
              <a:spcBef>
                <a:spcPts val="0"/>
              </a:spcBef>
              <a:spcAft>
                <a:spcPts val="0"/>
              </a:spcAft>
            </a:pPr>
            <a:r>
              <a:rPr lang="en-US" dirty="0"/>
              <a:t>is within 10 ft. of the Overhead Contact System (OCS),</a:t>
            </a:r>
          </a:p>
          <a:p>
            <a:pPr lvl="1">
              <a:spcBef>
                <a:spcPts val="0"/>
              </a:spcBef>
              <a:spcAft>
                <a:spcPts val="0"/>
              </a:spcAft>
            </a:pPr>
            <a:r>
              <a:rPr lang="en-US" dirty="0"/>
              <a:t>access to electrical panels (drawings and panel schedules must be included), </a:t>
            </a:r>
          </a:p>
          <a:p>
            <a:pPr lvl="1">
              <a:spcBef>
                <a:spcPts val="0"/>
              </a:spcBef>
              <a:spcAft>
                <a:spcPts val="0"/>
              </a:spcAft>
            </a:pPr>
            <a:r>
              <a:rPr lang="en-US" dirty="0"/>
              <a:t>requires multiple weeks to complete.</a:t>
            </a:r>
          </a:p>
        </p:txBody>
      </p:sp>
    </p:spTree>
    <p:extLst>
      <p:ext uri="{BB962C8B-B14F-4D97-AF65-F5344CB8AC3E}">
        <p14:creationId xmlns:p14="http://schemas.microsoft.com/office/powerpoint/2010/main" val="1832711923"/>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100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100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100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2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100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20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100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37330-465C-4FDF-B61F-BFB42FB99D88}"/>
              </a:ext>
            </a:extLst>
          </p:cNvPr>
          <p:cNvSpPr>
            <a:spLocks noGrp="1"/>
          </p:cNvSpPr>
          <p:nvPr>
            <p:ph type="title"/>
          </p:nvPr>
        </p:nvSpPr>
        <p:spPr>
          <a:xfrm>
            <a:off x="1295401" y="700423"/>
            <a:ext cx="9601196" cy="1303867"/>
          </a:xfrm>
        </p:spPr>
        <p:txBody>
          <a:bodyPr>
            <a:noAutofit/>
          </a:bodyPr>
          <a:lstStyle/>
          <a:p>
            <a:pPr lvl="0">
              <a:spcBef>
                <a:spcPts val="0"/>
              </a:spcBef>
            </a:pPr>
            <a:br>
              <a:rPr lang="en-US" u="sng" dirty="0">
                <a:ln>
                  <a:noFill/>
                </a:ln>
                <a:solidFill>
                  <a:prstClr val="black"/>
                </a:solidFill>
                <a:latin typeface="Arial" panose="020B0604020202020204" pitchFamily="34" charset="0"/>
                <a:ea typeface="Times New Roman" panose="02020603050405020304" pitchFamily="18" charset="0"/>
                <a:cs typeface="+mn-cs"/>
              </a:rPr>
            </a:br>
            <a:r>
              <a:rPr lang="en-US" dirty="0"/>
              <a:t>Submitting a Permit Request </a:t>
            </a:r>
            <a:r>
              <a:rPr lang="en-US" sz="3600" dirty="0"/>
              <a:t>(continued)</a:t>
            </a:r>
            <a:endParaRPr lang="en-US" sz="3600" dirty="0">
              <a:solidFill>
                <a:schemeClr val="tx1"/>
              </a:solidFill>
            </a:endParaRPr>
          </a:p>
        </p:txBody>
      </p:sp>
      <p:sp>
        <p:nvSpPr>
          <p:cNvPr id="3" name="Content Placeholder 2">
            <a:extLst>
              <a:ext uri="{FF2B5EF4-FFF2-40B4-BE49-F238E27FC236}">
                <a16:creationId xmlns:a16="http://schemas.microsoft.com/office/drawing/2014/main" id="{F2E7544E-866A-4FDE-95C8-DC921F148693}"/>
              </a:ext>
            </a:extLst>
          </p:cNvPr>
          <p:cNvSpPr>
            <a:spLocks noGrp="1"/>
          </p:cNvSpPr>
          <p:nvPr>
            <p:ph idx="1"/>
          </p:nvPr>
        </p:nvSpPr>
        <p:spPr>
          <a:xfrm>
            <a:off x="1295401" y="2451100"/>
            <a:ext cx="9601196" cy="3424768"/>
          </a:xfrm>
        </p:spPr>
        <p:txBody>
          <a:bodyPr>
            <a:normAutofit fontScale="92500" lnSpcReduction="20000"/>
          </a:bodyPr>
          <a:lstStyle/>
          <a:p>
            <a:pPr marL="0" indent="0">
              <a:buNone/>
            </a:pPr>
            <a:r>
              <a:rPr lang="en-US" sz="2800" dirty="0"/>
              <a:t>4</a:t>
            </a:r>
            <a:r>
              <a:rPr lang="en-US" dirty="0"/>
              <a:t>.   The permit request form must be submitted via the online Microsoft form on the Track   	Access website.</a:t>
            </a:r>
          </a:p>
          <a:p>
            <a:pPr marL="457200" indent="-457200">
              <a:buClrTx/>
              <a:buAutoNum type="arabicPeriod" startAt="5"/>
            </a:pPr>
            <a:r>
              <a:rPr lang="en-US" dirty="0"/>
              <a:t>Permits issued to Primary Contractors may include subcontractors if the work and location are the same. </a:t>
            </a:r>
          </a:p>
          <a:p>
            <a:pPr marL="457200" indent="-457200">
              <a:buClrTx/>
              <a:buAutoNum type="arabicPeriod" startAt="5"/>
            </a:pPr>
            <a:r>
              <a:rPr lang="en-US" dirty="0"/>
              <a:t>Names of all employees who will be working on site must be included on your permit.  </a:t>
            </a:r>
          </a:p>
          <a:p>
            <a:pPr marL="457200" indent="-457200">
              <a:buClrTx/>
              <a:buAutoNum type="arabicPeriod" startAt="5"/>
            </a:pPr>
            <a:r>
              <a:rPr lang="en-US" dirty="0"/>
              <a:t>Include detailed work plans with your permit request.  The work plan is completed via the online permit request form.  Additional supporting documents (photos, drawings, diagrams, etc.) should be sent to </a:t>
            </a:r>
            <a:r>
              <a:rPr lang="en-US" dirty="0">
                <a:hlinkClick r:id="rId2"/>
              </a:rPr>
              <a:t>linktrackaccess@soundtransit.</a:t>
            </a:r>
            <a:r>
              <a:rPr lang="en-US">
                <a:hlinkClick r:id="rId2"/>
              </a:rPr>
              <a:t>org</a:t>
            </a:r>
            <a:r>
              <a:rPr lang="en-US"/>
              <a:t> as </a:t>
            </a:r>
            <a:r>
              <a:rPr lang="en-US" dirty="0"/>
              <a:t>separate documents.  </a:t>
            </a:r>
          </a:p>
          <a:p>
            <a:endParaRPr lang="en-US" dirty="0"/>
          </a:p>
        </p:txBody>
      </p:sp>
    </p:spTree>
    <p:extLst>
      <p:ext uri="{BB962C8B-B14F-4D97-AF65-F5344CB8AC3E}">
        <p14:creationId xmlns:p14="http://schemas.microsoft.com/office/powerpoint/2010/main" val="1498492246"/>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C219-75AF-4FCD-97A9-C9C387270B24}"/>
              </a:ext>
            </a:extLst>
          </p:cNvPr>
          <p:cNvSpPr>
            <a:spLocks noGrp="1"/>
          </p:cNvSpPr>
          <p:nvPr>
            <p:ph type="title"/>
          </p:nvPr>
        </p:nvSpPr>
        <p:spPr/>
        <p:txBody>
          <a:bodyPr>
            <a:normAutofit/>
          </a:bodyPr>
          <a:lstStyle/>
          <a:p>
            <a:r>
              <a:rPr lang="en-US" dirty="0"/>
              <a:t>Remember Your Right of Way Training</a:t>
            </a:r>
          </a:p>
        </p:txBody>
      </p:sp>
      <p:sp>
        <p:nvSpPr>
          <p:cNvPr id="3" name="Content Placeholder 2">
            <a:extLst>
              <a:ext uri="{FF2B5EF4-FFF2-40B4-BE49-F238E27FC236}">
                <a16:creationId xmlns:a16="http://schemas.microsoft.com/office/drawing/2014/main" id="{2C260093-3F9C-4D1E-B727-007FDB1B61EC}"/>
              </a:ext>
            </a:extLst>
          </p:cNvPr>
          <p:cNvSpPr>
            <a:spLocks noGrp="1"/>
          </p:cNvSpPr>
          <p:nvPr>
            <p:ph idx="1"/>
          </p:nvPr>
        </p:nvSpPr>
        <p:spPr>
          <a:xfrm>
            <a:off x="1295400" y="2556932"/>
            <a:ext cx="9804399" cy="3318936"/>
          </a:xfrm>
        </p:spPr>
        <p:txBody>
          <a:bodyPr>
            <a:normAutofit/>
          </a:bodyPr>
          <a:lstStyle/>
          <a:p>
            <a:r>
              <a:rPr lang="en-US" dirty="0"/>
              <a:t>Every person who performs work within the Right-of-Way (ROW) must have current ROW safety training. First-time training is in a virtual classroom format; renewals can be done at anytime online.  Cards are issued after successful completion of the ROW training, are valid for one year, and must be in possession at the job site. </a:t>
            </a:r>
          </a:p>
          <a:p>
            <a:r>
              <a:rPr lang="en-US" dirty="0"/>
              <a:t>Training and renewal information is available on the Track Access webpage.</a:t>
            </a:r>
          </a:p>
          <a:p>
            <a:r>
              <a:rPr lang="en-US" dirty="0"/>
              <a:t>For questions on ROW training, contact </a:t>
            </a:r>
            <a:r>
              <a:rPr lang="en-US" sz="2000" dirty="0">
                <a:hlinkClick r:id="rId2"/>
              </a:rPr>
              <a:t>ROWTraining@soundtransit.org</a:t>
            </a:r>
            <a:endParaRPr lang="en-US" sz="2000" dirty="0"/>
          </a:p>
        </p:txBody>
      </p:sp>
    </p:spTree>
    <p:extLst>
      <p:ext uri="{BB962C8B-B14F-4D97-AF65-F5344CB8AC3E}">
        <p14:creationId xmlns:p14="http://schemas.microsoft.com/office/powerpoint/2010/main" val="3521251011"/>
      </p:ext>
    </p:extLst>
  </p:cSld>
  <p:clrMapOvr>
    <a:masterClrMapping/>
  </p:clrMapOvr>
  <mc:AlternateContent xmlns:mc="http://schemas.openxmlformats.org/markup-compatibility/2006" xmlns:p14="http://schemas.microsoft.com/office/powerpoint/2010/main">
    <mc:Choice Requires="p14">
      <p:transition spd="slow" p14:dur="20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6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6197</TotalTime>
  <Words>1109</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Track Access Procedures</vt:lpstr>
      <vt:lpstr>Purpose of this Presentation</vt:lpstr>
      <vt:lpstr>Why a Track Access Permit is Required</vt:lpstr>
      <vt:lpstr>Keys to Success</vt:lpstr>
      <vt:lpstr>Details Matter</vt:lpstr>
      <vt:lpstr>We Want You to Succeed and be Safe</vt:lpstr>
      <vt:lpstr>Submitting a Permit Request</vt:lpstr>
      <vt:lpstr> Submitting a Permit Request (continued)</vt:lpstr>
      <vt:lpstr>Remember Your Right of Way Training</vt:lpstr>
      <vt:lpstr> Let’s meet and talk about it…</vt:lpstr>
      <vt:lpstr>Receiving Your Approved Permit</vt:lpstr>
      <vt:lpstr>Using Your Permit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 Access Procedures</dc:title>
  <dc:creator>Bennett, Ian</dc:creator>
  <cp:lastModifiedBy>Griffiths, Lauren (KCRail)</cp:lastModifiedBy>
  <cp:revision>55</cp:revision>
  <dcterms:created xsi:type="dcterms:W3CDTF">2020-10-22T17:39:37Z</dcterms:created>
  <dcterms:modified xsi:type="dcterms:W3CDTF">2023-11-17T18:22:51Z</dcterms:modified>
</cp:coreProperties>
</file>